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71" r:id="rId2"/>
    <p:sldId id="257" r:id="rId3"/>
    <p:sldId id="277" r:id="rId4"/>
    <p:sldId id="275" r:id="rId5"/>
    <p:sldId id="259" r:id="rId6"/>
    <p:sldId id="274" r:id="rId7"/>
    <p:sldId id="261" r:id="rId8"/>
    <p:sldId id="262" r:id="rId9"/>
    <p:sldId id="264" r:id="rId10"/>
    <p:sldId id="276" r:id="rId11"/>
    <p:sldId id="266" r:id="rId12"/>
    <p:sldId id="26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Medium" panose="00000600000000000000" pitchFamily="2" charset="0"/>
      <p:regular r:id="rId25"/>
      <p:italic r:id="rId26"/>
    </p:embeddedFont>
    <p:embeddedFont>
      <p:font typeface="Montserrat SemiBold" panose="00000700000000000000" pitchFamily="2" charset="0"/>
      <p:bold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Medium" panose="02000000000000000000" pitchFamily="2" charset="0"/>
      <p:regular r:id="rId33"/>
      <p:italic r:id="rId34"/>
    </p:embeddedFont>
    <p:embeddedFont>
      <p:font typeface="Roboto Thin" panose="02000000000000000000" pitchFamily="2" charset="0"/>
      <p:regular r:id="rId35"/>
      <p: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C4F"/>
    <a:srgbClr val="BC945A"/>
    <a:srgbClr val="A42145"/>
    <a:srgbClr val="DEC9A2"/>
    <a:srgbClr val="404040"/>
    <a:srgbClr val="6E152E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86395"/>
  </p:normalViewPr>
  <p:slideViewPr>
    <p:cSldViewPr snapToGrid="0" snapToObjects="1">
      <p:cViewPr varScale="1">
        <p:scale>
          <a:sx n="59" d="100"/>
          <a:sy n="59" d="100"/>
        </p:scale>
        <p:origin x="1320" y="44"/>
      </p:cViewPr>
      <p:guideLst>
        <p:guide orient="horz" pos="261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b56afab3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b56afab3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cb56afab3e_1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cb56afab3e_1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b56afab3e_1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b56afab3e_1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04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b56afab3e_1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b56afab3e_1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cb56afab3e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cb56afab3e_1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cb56afab3e_1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cb56afab3e_1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b56afab3e_1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b56afab3e_1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cb56afab3e_1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cb56afab3e_1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b56afab3e_1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b56afab3e_1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cb56afab3e_1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cb56afab3e_1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516FB4C-D80E-574A-85E4-0DF8B29E79BF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80" y="568859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42983"/>
            <a:ext cx="4114800" cy="102914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7" y="578802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0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2" y="2164079"/>
            <a:ext cx="4008846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2" y="2164079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27/10/2021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3"/>
            <a:ext cx="4008846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611618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rgbClr val="404040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CLICK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6762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72445"/>
            <a:ext cx="5682932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0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3775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54446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9679F33-61C9-2945-B5BA-0DBAD352B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898145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24DA103-E0A4-614B-B8A5-B5EC39AB2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85618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372707F-ED60-CD4B-B079-83E532189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1332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948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584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433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7026C3A-072A-4E4D-9ACD-01A67AD88FA7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0227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072639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39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598714"/>
            <a:ext cx="10942320" cy="1213257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" y="1991359"/>
            <a:ext cx="10942320" cy="41856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82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" y="540702"/>
            <a:ext cx="1140460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4DDB3BA-74B1-8B40-84C0-F183D1F24F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840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2242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79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60" r:id="rId3"/>
    <p:sldLayoutId id="2147483650" r:id="rId4"/>
    <p:sldLayoutId id="2147483661" r:id="rId5"/>
    <p:sldLayoutId id="2147483662" r:id="rId6"/>
    <p:sldLayoutId id="2147483651" r:id="rId7"/>
    <p:sldLayoutId id="2147483663" r:id="rId8"/>
    <p:sldLayoutId id="2147483664" r:id="rId9"/>
    <p:sldLayoutId id="2147483666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6" r:id="rId16"/>
    <p:sldLayoutId id="2147483655" r:id="rId17"/>
    <p:sldLayoutId id="2147483670" r:id="rId18"/>
    <p:sldLayoutId id="2147483671" r:id="rId19"/>
    <p:sldLayoutId id="214748367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C6AF3-B468-F348-8C08-1847884F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</a:t>
            </a:r>
            <a:r>
              <a:rPr lang="es" dirty="0"/>
              <a:t>os efectos del estr</a:t>
            </a:r>
            <a:r>
              <a:rPr lang="es-MX" dirty="0"/>
              <a:t>é</a:t>
            </a:r>
            <a:r>
              <a:rPr lang="es" dirty="0"/>
              <a:t>s y ansiedad sobre mi salud </a:t>
            </a:r>
            <a:endParaRPr lang="es-MX" dirty="0">
              <a:solidFill>
                <a:srgbClr val="245C4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3E2349-C76A-5F4C-ADC8-EAA5C025C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SUBTÍTULO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550ADD4-A5EF-1449-8BEA-31CD73583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263" y="4192393"/>
            <a:ext cx="1885567" cy="2185279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CA747A0D-73FC-4E00-9452-B126B93FD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9238" y="4158429"/>
            <a:ext cx="3783554" cy="6211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631982-7CAF-45F1-9EDA-9EFFA4472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20" y="5500896"/>
            <a:ext cx="3750556" cy="880109"/>
          </a:xfrm>
          <a:prstGeom prst="rect">
            <a:avLst/>
          </a:prstGeom>
        </p:spPr>
      </p:pic>
      <p:pic>
        <p:nvPicPr>
          <p:cNvPr id="9" name="Google Shape;55;p13">
            <a:extLst>
              <a:ext uri="{FF2B5EF4-FFF2-40B4-BE49-F238E27FC236}">
                <a16:creationId xmlns:a16="http://schemas.microsoft.com/office/drawing/2014/main" id="{AF61C3CF-5B05-438B-B979-67CD8D207FD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3666" y="5013946"/>
            <a:ext cx="2298558" cy="1415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861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19EB73C-1615-46B7-A10C-FB9EC65FBD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E18047-E284-42C9-8DAE-FA0E289ABB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1" name="Google Shape;121;p22"/>
          <p:cNvSpPr txBox="1">
            <a:spLocks noGrp="1"/>
          </p:cNvSpPr>
          <p:nvPr>
            <p:ph type="title" idx="4294967295"/>
          </p:nvPr>
        </p:nvSpPr>
        <p:spPr>
          <a:xfrm>
            <a:off x="0" y="593725"/>
            <a:ext cx="11360150" cy="76358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s"/>
              <a:t>Enfermedades Psicosomaticas</a:t>
            </a:r>
            <a:endParaRPr/>
          </a:p>
        </p:txBody>
      </p:sp>
      <p:grpSp>
        <p:nvGrpSpPr>
          <p:cNvPr id="123" name="Google Shape;123;p22"/>
          <p:cNvGrpSpPr/>
          <p:nvPr/>
        </p:nvGrpSpPr>
        <p:grpSpPr>
          <a:xfrm>
            <a:off x="1184235" y="5023263"/>
            <a:ext cx="9823509" cy="1500299"/>
            <a:chOff x="1593000" y="2322568"/>
            <a:chExt cx="5957975" cy="643500"/>
          </a:xfrm>
        </p:grpSpPr>
        <p:sp>
          <p:nvSpPr>
            <p:cNvPr id="124" name="Google Shape;124;p22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125;p22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126;p22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" name="Google Shape;127;p22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s" sz="16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Obesidad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8" name="Google Shape;128;p22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" name="Google Shape;129;p22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467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30" name="Google Shape;130;p22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585" indent="-397923">
                <a:lnSpc>
                  <a:spcPct val="115000"/>
                </a:lnSpc>
                <a:buClr>
                  <a:srgbClr val="A72A1E"/>
                </a:buClr>
                <a:buSzPts val="1100"/>
                <a:buFont typeface="Roboto"/>
                <a:buChar char="●"/>
              </a:pPr>
              <a:r>
                <a:rPr lang="es" sz="1467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Cambio en los patrones de alimentaciòn </a:t>
              </a:r>
              <a:endParaRPr sz="1467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609585" indent="-397923">
                <a:lnSpc>
                  <a:spcPct val="115000"/>
                </a:lnSpc>
                <a:buClr>
                  <a:srgbClr val="A72A1E"/>
                </a:buClr>
                <a:buSzPts val="1100"/>
                <a:buFont typeface="Roboto"/>
                <a:buChar char="●"/>
              </a:pPr>
              <a:r>
                <a:rPr lang="es" sz="1467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Preferencia por alimentos apetecibles(azucar, sal, grasas)</a:t>
              </a:r>
              <a:endParaRPr sz="1467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609585">
                <a:lnSpc>
                  <a:spcPct val="115000"/>
                </a:lnSpc>
              </a:pPr>
              <a:endParaRPr sz="1467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1" name="Google Shape;131;p22"/>
          <p:cNvGrpSpPr/>
          <p:nvPr/>
        </p:nvGrpSpPr>
        <p:grpSpPr>
          <a:xfrm>
            <a:off x="1184235" y="3495840"/>
            <a:ext cx="9823509" cy="1500299"/>
            <a:chOff x="1593000" y="2322568"/>
            <a:chExt cx="5957975" cy="643500"/>
          </a:xfrm>
        </p:grpSpPr>
        <p:sp>
          <p:nvSpPr>
            <p:cNvPr id="132" name="Google Shape;132;p22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" name="Google Shape;133;p22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" name="Google Shape;134;p22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Enfermedades gastrointestinales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467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585" indent="-397923">
                <a:lnSpc>
                  <a:spcPct val="115000"/>
                </a:lnSpc>
                <a:buClr>
                  <a:srgbClr val="A72A1E"/>
                </a:buClr>
                <a:buSzPts val="1100"/>
                <a:buFont typeface="Roboto"/>
                <a:buChar char="●"/>
              </a:pPr>
              <a:r>
                <a:rPr lang="es" sz="1467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Incremento de la secreción ácida y pérdida de la barrera protectora del estómago</a:t>
              </a:r>
              <a:endParaRPr sz="1467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609585" indent="-397923">
                <a:lnSpc>
                  <a:spcPct val="115000"/>
                </a:lnSpc>
                <a:buClr>
                  <a:srgbClr val="A72A1E"/>
                </a:buClr>
                <a:buSzPts val="1100"/>
                <a:buFont typeface="Roboto"/>
                <a:buChar char="●"/>
              </a:pPr>
              <a:r>
                <a:rPr lang="es" sz="1467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Úlcera péptica-Colitis ulcerosa</a:t>
              </a:r>
              <a:endParaRPr sz="1467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609585">
                <a:lnSpc>
                  <a:spcPct val="115000"/>
                </a:lnSpc>
              </a:pPr>
              <a:endParaRPr sz="1467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9" name="Google Shape;139;p22"/>
          <p:cNvGrpSpPr/>
          <p:nvPr/>
        </p:nvGrpSpPr>
        <p:grpSpPr>
          <a:xfrm>
            <a:off x="1184235" y="1968397"/>
            <a:ext cx="9823509" cy="1500299"/>
            <a:chOff x="1593000" y="2322568"/>
            <a:chExt cx="5957975" cy="643500"/>
          </a:xfrm>
        </p:grpSpPr>
        <p:sp>
          <p:nvSpPr>
            <p:cNvPr id="140" name="Google Shape;140;p22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" name="Google Shape;141;p22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" name="Google Shape;142;p22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s" sz="16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Enfermedades cardiovasculares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585" indent="-397923">
                <a:lnSpc>
                  <a:spcPct val="115000"/>
                </a:lnSpc>
                <a:buClr>
                  <a:srgbClr val="A72A1E"/>
                </a:buClr>
                <a:buSzPts val="1100"/>
                <a:buFont typeface="Roboto"/>
                <a:buChar char="●"/>
              </a:pPr>
              <a:r>
                <a:rPr lang="es" sz="1467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Influenciado por el estres agudo y cronico</a:t>
              </a:r>
              <a:endParaRPr sz="1467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609585" indent="-397923">
                <a:lnSpc>
                  <a:spcPct val="115000"/>
                </a:lnSpc>
                <a:buClr>
                  <a:srgbClr val="A72A1E"/>
                </a:buClr>
                <a:buSzPts val="1100"/>
                <a:buFont typeface="Roboto"/>
                <a:buChar char="●"/>
              </a:pPr>
              <a:r>
                <a:rPr lang="es" sz="1467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Enfermedad coronaria, afectada por varios factores psicosociales</a:t>
              </a:r>
              <a:endParaRPr sz="1467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609585" indent="-397923">
                <a:lnSpc>
                  <a:spcPct val="115000"/>
                </a:lnSpc>
                <a:buClr>
                  <a:srgbClr val="A72A1E"/>
                </a:buClr>
                <a:buSzPts val="1100"/>
                <a:buFont typeface="Roboto"/>
                <a:buChar char="●"/>
              </a:pPr>
              <a:r>
                <a:rPr lang="es" sz="1467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Arritmias, anginas, isquemia miocárdica, elevación presión sanguínea</a:t>
              </a:r>
              <a:endParaRPr sz="1467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58C10A-B8CC-42E9-B8F3-84E99B5902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0B2A0A9-9D8F-4BC6-9470-1DF924556D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grpSp>
        <p:nvGrpSpPr>
          <p:cNvPr id="152" name="Google Shape;152;p23"/>
          <p:cNvGrpSpPr/>
          <p:nvPr/>
        </p:nvGrpSpPr>
        <p:grpSpPr>
          <a:xfrm>
            <a:off x="1184235" y="4892773"/>
            <a:ext cx="9823509" cy="1500299"/>
            <a:chOff x="1593000" y="2322568"/>
            <a:chExt cx="5957975" cy="643500"/>
          </a:xfrm>
        </p:grpSpPr>
        <p:sp>
          <p:nvSpPr>
            <p:cNvPr id="153" name="Google Shape;153;p2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" name="Google Shape;154;p2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" name="Google Shape;155;p2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s" sz="16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Estrés e inmunidad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467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585" indent="-397923">
                <a:lnSpc>
                  <a:spcPct val="115000"/>
                </a:lnSpc>
                <a:buClr>
                  <a:srgbClr val="A72A1E"/>
                </a:buClr>
                <a:buSzPts val="1100"/>
                <a:buFont typeface="Roboto"/>
                <a:buChar char="●"/>
              </a:pPr>
              <a:r>
                <a:rPr lang="es" sz="1467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Los individuos estresados aumenta la susceptibilidad a padecer determinadas, enfermedades infecciosas o a modificarse la severidad de las mismas, e incluso dificultarse la curación de las heridas</a:t>
              </a:r>
              <a:endParaRPr sz="1467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609585">
                <a:lnSpc>
                  <a:spcPct val="115000"/>
                </a:lnSpc>
              </a:pPr>
              <a:endParaRPr sz="1467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0" name="Google Shape;160;p23"/>
          <p:cNvGrpSpPr/>
          <p:nvPr/>
        </p:nvGrpSpPr>
        <p:grpSpPr>
          <a:xfrm>
            <a:off x="1119666" y="3005899"/>
            <a:ext cx="9823509" cy="1500299"/>
            <a:chOff x="1593000" y="2322568"/>
            <a:chExt cx="5957975" cy="643500"/>
          </a:xfrm>
        </p:grpSpPr>
        <p:sp>
          <p:nvSpPr>
            <p:cNvPr id="161" name="Google Shape;161;p2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" name="Google Shape;162;p2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" name="Google Shape;163;p2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Fibromialgia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E2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467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67" name="Google Shape;167;p2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585" indent="-397923">
                <a:lnSpc>
                  <a:spcPct val="115000"/>
                </a:lnSpc>
                <a:buClr>
                  <a:srgbClr val="A72A1E"/>
                </a:buClr>
                <a:buSzPts val="1100"/>
                <a:buFont typeface="Roboto"/>
                <a:buChar char="●"/>
              </a:pPr>
              <a:r>
                <a:rPr lang="es" sz="1467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Se caracteriza por dolor crónico generalizado</a:t>
              </a:r>
              <a:endParaRPr sz="1467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609585" indent="-397923">
                <a:lnSpc>
                  <a:spcPct val="115000"/>
                </a:lnSpc>
                <a:buClr>
                  <a:srgbClr val="A72A1E"/>
                </a:buClr>
                <a:buSzPts val="1100"/>
                <a:buFont typeface="Roboto"/>
                <a:buChar char="●"/>
              </a:pPr>
              <a:r>
                <a:rPr lang="es" sz="1467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Se han involucrado factores endocrinológicos, psicologicos, es considerada “la enfermedad del estrés”. </a:t>
              </a:r>
              <a:endParaRPr sz="1467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609585">
                <a:lnSpc>
                  <a:spcPct val="115000"/>
                </a:lnSpc>
              </a:pPr>
              <a:endParaRPr sz="1467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8" name="Google Shape;168;p23"/>
          <p:cNvGrpSpPr/>
          <p:nvPr/>
        </p:nvGrpSpPr>
        <p:grpSpPr>
          <a:xfrm>
            <a:off x="1184235" y="1185803"/>
            <a:ext cx="9823509" cy="1500299"/>
            <a:chOff x="1593000" y="2322568"/>
            <a:chExt cx="5957975" cy="643500"/>
          </a:xfrm>
        </p:grpSpPr>
        <p:sp>
          <p:nvSpPr>
            <p:cNvPr id="169" name="Google Shape;169;p2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170;p2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1" name="Google Shape;171;p2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A72A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172;p2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s" sz="16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Diabetes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3" name="Google Shape;173;p2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4" name="Google Shape;174;p23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585" indent="-397923">
                <a:lnSpc>
                  <a:spcPct val="115000"/>
                </a:lnSpc>
                <a:buClr>
                  <a:srgbClr val="A72A1E"/>
                </a:buClr>
                <a:buSzPts val="1100"/>
                <a:buFont typeface="Roboto"/>
                <a:buChar char="●"/>
              </a:pPr>
              <a:r>
                <a:rPr lang="es" sz="1467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La presencia de estrés crónico en personas que están predispuestas a padecer diabetes puede constituir un elemento que precipita el desarrollo de la enfermedad</a:t>
              </a:r>
              <a:endParaRPr sz="1467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s"/>
              <a:t>Tratamiento</a:t>
            </a:r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4294967295"/>
          </p:nvPr>
        </p:nvSpPr>
        <p:spPr>
          <a:xfrm>
            <a:off x="0" y="1536700"/>
            <a:ext cx="11360150" cy="45545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s"/>
              <a:t>Alimentación</a:t>
            </a:r>
            <a:endParaRPr/>
          </a:p>
          <a:p>
            <a:pPr indent="0">
              <a:spcBef>
                <a:spcPts val="1600"/>
              </a:spcBef>
              <a:buNone/>
            </a:pPr>
            <a:endParaRPr/>
          </a:p>
          <a:p>
            <a:pPr>
              <a:spcBef>
                <a:spcPts val="1600"/>
              </a:spcBef>
            </a:pPr>
            <a:r>
              <a:rPr lang="es"/>
              <a:t>Ejercicio físico</a:t>
            </a: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>
              <a:spcBef>
                <a:spcPts val="1600"/>
              </a:spcBef>
            </a:pPr>
            <a:r>
              <a:rPr lang="es"/>
              <a:t>Fisioterapia</a:t>
            </a: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>
              <a:spcBef>
                <a:spcPts val="1600"/>
              </a:spcBef>
            </a:pPr>
            <a:r>
              <a:rPr lang="es"/>
              <a:t>Psicoterapia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MX"/>
              <a:t>Definición </a:t>
            </a:r>
          </a:p>
        </p:txBody>
      </p:sp>
      <p:sp>
        <p:nvSpPr>
          <p:cNvPr id="61" name="Google Shape;61;p14"/>
          <p:cNvSpPr txBox="1">
            <a:spLocks noGrp="1"/>
          </p:cNvSpPr>
          <p:nvPr>
            <p:ph idx="1"/>
          </p:nvPr>
        </p:nvSpPr>
        <p:spPr>
          <a:xfrm>
            <a:off x="762000" y="1282894"/>
            <a:ext cx="6324600" cy="4351338"/>
          </a:xfr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s-ES" dirty="0">
                <a:sym typeface="Verdana"/>
              </a:rPr>
              <a:t>El estrés es una reacción fisiológica provocada por alguna situación difícil ya sea física o emocional por cuanto el organismo responde con diferentes reacciones de defensa </a:t>
            </a:r>
            <a:endParaRPr lang="es-ES" dirty="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6600" y="2253343"/>
            <a:ext cx="4774872" cy="3346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851723"/>
            <a:ext cx="8229600" cy="1143000"/>
          </a:xfrm>
        </p:spPr>
        <p:txBody>
          <a:bodyPr/>
          <a:lstStyle/>
          <a:p>
            <a:r>
              <a:rPr lang="es-MX" b="1" dirty="0">
                <a:solidFill>
                  <a:srgbClr val="960000"/>
                </a:solidFill>
              </a:rPr>
              <a:t>Estrés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1994723"/>
            <a:ext cx="8229600" cy="3417243"/>
          </a:xfrm>
        </p:spPr>
        <p:txBody>
          <a:bodyPr>
            <a:normAutofit fontScale="70000" lnSpcReduction="20000"/>
          </a:bodyPr>
          <a:lstStyle/>
          <a:p>
            <a:r>
              <a:rPr lang="es-MX" sz="3400" dirty="0"/>
              <a:t>Reacciones internas de un ser vivo ante la necesidad de adaptación</a:t>
            </a:r>
          </a:p>
          <a:p>
            <a:r>
              <a:rPr lang="es-MX" sz="3400" dirty="0"/>
              <a:t>La falta absoluta de estrés produce inactividad y estancamiento </a:t>
            </a:r>
          </a:p>
          <a:p>
            <a:r>
              <a:rPr lang="es-MX" sz="3400" dirty="0"/>
              <a:t> Se necesitan niveles (controlados) de estrés para motivarnos a realizar actividades y superar retos. </a:t>
            </a:r>
          </a:p>
          <a:p>
            <a:r>
              <a:rPr lang="es-MX" sz="3400" dirty="0"/>
              <a:t> El estrés que nos permite desarrollar nuestras habilidades se denomina </a:t>
            </a:r>
            <a:r>
              <a:rPr lang="es-MX" sz="3400" i="1" dirty="0" err="1"/>
              <a:t>eustrés</a:t>
            </a:r>
            <a:endParaRPr lang="es-MX" sz="3400" i="1" dirty="0"/>
          </a:p>
          <a:p>
            <a:r>
              <a:rPr lang="es-MX" sz="3400" dirty="0"/>
              <a:t>  El estrés que nos paraliza y nos lleva al colapso se denomina </a:t>
            </a:r>
            <a:r>
              <a:rPr lang="es-MX" sz="3400" i="1" dirty="0" err="1"/>
              <a:t>distrés</a:t>
            </a:r>
            <a:endParaRPr lang="es-MX" sz="3400" i="1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04855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s"/>
              <a:t>Tipos de estrés</a:t>
            </a: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idx="1"/>
          </p:nvPr>
        </p:nvSpPr>
        <p:spPr>
          <a:xfrm>
            <a:off x="296817" y="1686832"/>
            <a:ext cx="5728017" cy="43513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es" dirty="0"/>
              <a:t>EUSTRES</a:t>
            </a:r>
            <a:endParaRPr dirty="0"/>
          </a:p>
          <a:p>
            <a:pPr marL="0" indent="0" algn="just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s" sz="1467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El individuo interacciona con su estresor pero mantiene su mente abierta y creativa, y prepara el cuerpo y la mente para una función óptima. En este estado de estrés, el individuo deriva placer, alegría, bienestar y equilibrio, así como experiencias agradables y satisfactorias.</a:t>
            </a:r>
            <a:endParaRPr sz="1467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indent="0" algn="just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r>
              <a:rPr lang="es" sz="1467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La persona con estrés positivo se caracteriza por ser creativo y motivado</a:t>
            </a:r>
            <a:endParaRPr sz="1467" dirty="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indent="0">
              <a:spcBef>
                <a:spcPts val="1333"/>
              </a:spcBef>
              <a:buNone/>
            </a:pPr>
            <a:endParaRPr dirty="0"/>
          </a:p>
          <a:p>
            <a:pPr marL="0" indent="0">
              <a:spcBef>
                <a:spcPts val="1600"/>
              </a:spcBef>
              <a:buNone/>
            </a:pP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4294967295"/>
          </p:nvPr>
        </p:nvSpPr>
        <p:spPr>
          <a:xfrm>
            <a:off x="6685924" y="1151731"/>
            <a:ext cx="4885590" cy="45545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es" dirty="0"/>
              <a:t>DISTRES</a:t>
            </a:r>
            <a:endParaRPr dirty="0"/>
          </a:p>
          <a:p>
            <a:pPr marL="0" indent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467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Produce una sobrecarga de trabajo no asimilable, la cual eventualmente desencadena un desequilibrio fisiológico y psicológico que termina en una reducción en la productividad del individuo, la aparición de enfermedades psicosomáticas y en un envejecimiento acelerado</a:t>
            </a:r>
            <a:endParaRPr dirty="0"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0701" y="4183368"/>
            <a:ext cx="1705300" cy="267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7167" y="4183368"/>
            <a:ext cx="1705300" cy="2674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246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s"/>
              <a:t>Fases del estrés 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831850" y="2122714"/>
            <a:ext cx="10515600" cy="34072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r>
              <a:rPr lang="es" b="1" dirty="0"/>
              <a:t>Fase de alarma: El cuerpo se prepara para producir el máximo de energía que se da cuando enfrentamos una situación difícil, con los consecuentes cambios químicos.</a:t>
            </a:r>
            <a:endParaRPr b="1" dirty="0"/>
          </a:p>
          <a:p>
            <a:pPr indent="0">
              <a:spcBef>
                <a:spcPts val="1600"/>
              </a:spcBef>
              <a:buNone/>
            </a:pPr>
            <a:endParaRPr b="1" dirty="0"/>
          </a:p>
          <a:p>
            <a:pPr>
              <a:spcBef>
                <a:spcPts val="1600"/>
              </a:spcBef>
            </a:pPr>
            <a:r>
              <a:rPr lang="es" b="1" dirty="0"/>
              <a:t>Fase de resistencia: se mantiene la situación de alerta, sin que exista relajación. El organismo intenta retornar a su estado normal, y se vuelve a producir una nueva respuesta fisiológica, manteniendo las hormonas en situación de alerta permanente.</a:t>
            </a:r>
            <a:endParaRPr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12DEE6-0429-4EF3-A52A-B745BC0C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4294967295"/>
          </p:nvPr>
        </p:nvSpPr>
        <p:spPr>
          <a:xfrm>
            <a:off x="1284514" y="892175"/>
            <a:ext cx="10075636" cy="51990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s" b="1" dirty="0">
                <a:solidFill>
                  <a:srgbClr val="FF0000"/>
                </a:solidFill>
              </a:rPr>
              <a:t>Fase de agotamiento</a:t>
            </a:r>
            <a:r>
              <a:rPr lang="es" b="1" dirty="0"/>
              <a:t>: El estrés se convierte en crónico, y se mantiene durante un período de tiempo que varía en función de cada individuo. Esta última fase es la que más problemas ocasiona, pues si la activación, la tensión, los estímulos y demandas estresantes no disminuyen, el nivel de resistencia termina por agotarse, apareciendo de nuevo la alarma y en consecuencia los problemas tanto físicos como psicológicos. Esta fase provoca debilidad, se descansa mal, aparece sensación de angustia y deseo de huida</a:t>
            </a:r>
            <a:endParaRPr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E3DEB-63BF-4AAA-A604-EC17D45FC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66DC06-EA72-49FD-8DFC-4D5DDE7F7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367" y="703091"/>
            <a:ext cx="10197267" cy="5006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DE0170-C8A2-45C5-A4ED-E908326E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44DB98-CA2B-4691-B1B7-0F1963E61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8267" y="2138965"/>
            <a:ext cx="6255467" cy="37802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/>
          <p:nvPr/>
        </p:nvSpPr>
        <p:spPr>
          <a:xfrm>
            <a:off x="473067" y="1702133"/>
            <a:ext cx="2495200" cy="14048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1600"/>
              <a:t>Ante amenaza el hipotálamo produce  “factores liberadores” como el ACTH</a:t>
            </a:r>
            <a:endParaRPr sz="1600"/>
          </a:p>
        </p:txBody>
      </p:sp>
      <p:sp>
        <p:nvSpPr>
          <p:cNvPr id="98" name="Google Shape;98;p19"/>
          <p:cNvSpPr/>
          <p:nvPr/>
        </p:nvSpPr>
        <p:spPr>
          <a:xfrm>
            <a:off x="473067" y="3557867"/>
            <a:ext cx="2495200" cy="14048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1600"/>
              <a:t>El ACTH funciona como msjero fisiológico, llega hasta corteza suprarrenal, produce corticoides</a:t>
            </a:r>
            <a:endParaRPr sz="1600"/>
          </a:p>
        </p:txBody>
      </p:sp>
      <p:sp>
        <p:nvSpPr>
          <p:cNvPr id="99" name="Google Shape;99;p19"/>
          <p:cNvSpPr/>
          <p:nvPr/>
        </p:nvSpPr>
        <p:spPr>
          <a:xfrm>
            <a:off x="473067" y="5319100"/>
            <a:ext cx="2495200" cy="14048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1600"/>
              <a:t>Los corticoides estimulan la médula suprarrenal, para producir adrenalina</a:t>
            </a:r>
            <a:endParaRPr sz="1600"/>
          </a:p>
        </p:txBody>
      </p:sp>
      <p:sp>
        <p:nvSpPr>
          <p:cNvPr id="100" name="Google Shape;100;p19"/>
          <p:cNvSpPr/>
          <p:nvPr/>
        </p:nvSpPr>
        <p:spPr>
          <a:xfrm>
            <a:off x="9223733" y="1702133"/>
            <a:ext cx="2749200" cy="48088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1600"/>
              <a:t>ESTRESORES</a:t>
            </a:r>
            <a:endParaRPr sz="1600"/>
          </a:p>
          <a:p>
            <a:r>
              <a:rPr lang="es" sz="1600"/>
              <a:t>1) Fuerzan a procesar información rápidamente</a:t>
            </a:r>
            <a:endParaRPr sz="1600"/>
          </a:p>
          <a:p>
            <a:r>
              <a:rPr lang="es" sz="1600"/>
              <a:t>2)Estímulos ambientales dañinos.</a:t>
            </a:r>
            <a:endParaRPr sz="1600"/>
          </a:p>
          <a:p>
            <a:r>
              <a:rPr lang="es" sz="1600"/>
              <a:t>3)Percepciones de amenaza</a:t>
            </a:r>
            <a:endParaRPr sz="1600"/>
          </a:p>
          <a:p>
            <a:r>
              <a:rPr lang="es" sz="1600"/>
              <a:t>4) Alteración de las funciones fisiológicas 5)Aislamiento y confinamiento</a:t>
            </a:r>
            <a:endParaRPr sz="1600"/>
          </a:p>
          <a:p>
            <a:r>
              <a:rPr lang="es" sz="1600"/>
              <a:t>6) Bloqueos en nuestros intereses</a:t>
            </a:r>
            <a:endParaRPr sz="1600"/>
          </a:p>
          <a:p>
            <a:r>
              <a:rPr lang="es" sz="1600"/>
              <a:t>7) Presión grupal</a:t>
            </a:r>
            <a:endParaRPr sz="1600"/>
          </a:p>
          <a:p>
            <a:r>
              <a:rPr lang="es" sz="1600"/>
              <a:t>8) Frustración.</a:t>
            </a:r>
            <a:endParaRPr sz="1600"/>
          </a:p>
          <a:p>
            <a:r>
              <a:rPr lang="es" sz="1600"/>
              <a:t> 9) No conseguir objetivos</a:t>
            </a:r>
            <a:endParaRPr sz="1600"/>
          </a:p>
          <a:p>
            <a:r>
              <a:rPr lang="es" sz="1600"/>
              <a:t> 10) Relaciones sociales complicadas o fallidas</a:t>
            </a:r>
            <a:endParaRPr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407228" y="451866"/>
            <a:ext cx="7493726" cy="28527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s" dirty="0"/>
              <a:t>EN FASE DE AGOTAMIENTO..</a:t>
            </a:r>
            <a:endParaRPr dirty="0"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4294967295"/>
          </p:nvPr>
        </p:nvSpPr>
        <p:spPr>
          <a:xfrm>
            <a:off x="751114" y="1536700"/>
            <a:ext cx="10609036" cy="45545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 algn="just">
              <a:spcAft>
                <a:spcPts val="1600"/>
              </a:spcAft>
              <a:buNone/>
            </a:pPr>
            <a:r>
              <a:rPr lang="es" sz="1867" dirty="0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El estrés afecta de una manera directa a la salud, facilitando la aparición de determinadas enfermedades o acelerando el progreso de una enfermedad ya crónica, o de forma indirecta, bien estimulando la realización de conductas nocivas o reduciendo la probabilidad de que aparezcan conductas saludables</a:t>
            </a:r>
            <a:endParaRPr sz="1867" dirty="0"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4584" y="3023667"/>
            <a:ext cx="4022833" cy="3382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1444</TotalTime>
  <Words>678</Words>
  <Application>Microsoft Office PowerPoint</Application>
  <PresentationFormat>Panorámica</PresentationFormat>
  <Paragraphs>63</Paragraphs>
  <Slides>12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3" baseType="lpstr">
      <vt:lpstr>Montserrat Medium</vt:lpstr>
      <vt:lpstr>Montserrat</vt:lpstr>
      <vt:lpstr>Calibri Light</vt:lpstr>
      <vt:lpstr>Verdana</vt:lpstr>
      <vt:lpstr>Arial</vt:lpstr>
      <vt:lpstr>Calibri</vt:lpstr>
      <vt:lpstr>Roboto Medium</vt:lpstr>
      <vt:lpstr>Roboto</vt:lpstr>
      <vt:lpstr>Roboto Thin</vt:lpstr>
      <vt:lpstr>Montserrat SemiBold</vt:lpstr>
      <vt:lpstr>Tema de Office</vt:lpstr>
      <vt:lpstr>Los efectos del estrés y ansiedad sobre mi salud </vt:lpstr>
      <vt:lpstr>Definición </vt:lpstr>
      <vt:lpstr>Estrés</vt:lpstr>
      <vt:lpstr>Tipos de estrés</vt:lpstr>
      <vt:lpstr>Fases del estrés </vt:lpstr>
      <vt:lpstr>Presentación de PowerPoint</vt:lpstr>
      <vt:lpstr>Presentación de PowerPoint</vt:lpstr>
      <vt:lpstr>Presentación de PowerPoint</vt:lpstr>
      <vt:lpstr>EN FASE DE AGOTAMIENTO..</vt:lpstr>
      <vt:lpstr>Enfermedades Psicosomaticas</vt:lpstr>
      <vt:lpstr>Presentación de PowerPoint</vt:lpstr>
      <vt:lpstr>Tratamiento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Rocío Gómez Becerril</cp:lastModifiedBy>
  <cp:revision>54</cp:revision>
  <dcterms:created xsi:type="dcterms:W3CDTF">2018-12-04T03:27:02Z</dcterms:created>
  <dcterms:modified xsi:type="dcterms:W3CDTF">2021-10-27T20:33:16Z</dcterms:modified>
</cp:coreProperties>
</file>